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3" r:id="rId3"/>
    <p:sldId id="257" r:id="rId4"/>
    <p:sldId id="263" r:id="rId5"/>
    <p:sldId id="260" r:id="rId6"/>
    <p:sldId id="261" r:id="rId7"/>
    <p:sldId id="262" r:id="rId8"/>
    <p:sldId id="275" r:id="rId9"/>
    <p:sldId id="264" r:id="rId10"/>
    <p:sldId id="259" r:id="rId11"/>
    <p:sldId id="279" r:id="rId12"/>
    <p:sldId id="280" r:id="rId13"/>
    <p:sldId id="278" r:id="rId14"/>
    <p:sldId id="265" r:id="rId15"/>
    <p:sldId id="272" r:id="rId16"/>
    <p:sldId id="266" r:id="rId17"/>
    <p:sldId id="267" r:id="rId18"/>
    <p:sldId id="268" r:id="rId19"/>
    <p:sldId id="269" r:id="rId20"/>
    <p:sldId id="270" r:id="rId21"/>
    <p:sldId id="277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0763"/>
  </p:normalViewPr>
  <p:slideViewPr>
    <p:cSldViewPr snapToGrid="0" snapToObjects="1">
      <p:cViewPr>
        <p:scale>
          <a:sx n="103" d="100"/>
          <a:sy n="103" d="100"/>
        </p:scale>
        <p:origin x="896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EE1CC-6BE8-0B4F-A89D-183015771B82}" type="datetimeFigureOut">
              <a:t>2022. 4. 6.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605CD-1D57-C647-8B77-93B31BC3CD0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76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popliteal LNs </a:t>
            </a:r>
            <a:endParaRPr kumimoji="1"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drainig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footpad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 immunization</a:t>
            </a:r>
            <a:endParaRPr lang="en" alt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02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26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717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23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29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42C7F-A767-4B4E-98FA-1DC944D64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3489C5-7635-9B43-A827-6322073F9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1A77F-4B8E-EA48-8321-0B1CE608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AD856-2FBF-4545-87B0-7BEB236EF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15CB0-4262-7C49-892E-9BDBA40B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938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42881-F451-FD45-B3D0-BBCDDCF6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D5BEF-57D1-CC44-A9E1-FB43FF11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DD4093-3084-B445-A5C5-E9D31D1A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23F41-59BB-D04C-8783-DE0F569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B3A0A-4C4E-7E48-A883-6E0916AE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47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A2D58C-0169-7849-B78E-1F97CE6F2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0C857-8703-F846-9782-CBE850B7C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5E8D1-D172-8641-9954-6682FFD7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43963-FB22-4941-80F0-B80E20FF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900F6-337E-9143-8AE6-4F830315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779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0D1CF-4B6B-994C-9157-AF7777FD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16FBE-746E-F341-BB97-5753D654A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9ADE5-1BCC-8747-A7FB-212DC214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E55F8-D3F1-F447-9BC3-730A7506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D12EC-D0E6-A346-8902-F5F2561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287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F2968-7734-664B-8EFC-90CEB2A2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866C41-165F-8D48-98C8-115D0EF70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B5A2A-D4AA-C444-98F9-35A570E7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38CD3-D984-4042-B5E3-97358C880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FC475-668D-9544-9EC8-7BEAC049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405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A011E-B638-5347-9B0B-DC6EED1E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97601-D919-004A-B252-BB220CDA3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69C94-68D0-474F-814C-97DC0A0A3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7F4DD-4E9E-4240-9D4B-58550D41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9D271F-7918-2244-B139-CDCB9B62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6C746-D42E-9546-AED9-AB3DBBC9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027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50E7A-600C-3446-A08E-2CA0AC47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3D91D-5521-7A42-8245-33A8BAF04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C05195-C7F9-1E4E-AC9E-E39ED55E9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3E738B-897A-C84D-BA0A-9E9F60FD7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ABE7F3-732D-3848-B120-6412A90A4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C1CD97-2285-6C41-8E34-72F420B2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B57990-F74A-7A4B-A024-72C2CFD8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AD5EC0-5574-9B4A-90BA-53927775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39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358C0-EF73-454D-B449-3A7E0409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82EA5B-CC3F-D847-BEC7-86612CE5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EF5AC-70C8-0D4B-AEBC-3D3E0AAA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6D14A5-4CEC-CF4C-8617-FBED2D3D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58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62E7DB-288F-5F48-AF68-2374222C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40B9FA-4B62-B440-844A-7AF583D3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70C66-4A88-F84E-B37B-969D39A7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2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2F61C-EB4D-F74B-A0D9-71443F0F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8DDEF-757E-0A40-B080-D1F663920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86D96-4F67-7943-A0E5-176610AED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BEBF41-39BA-584F-B432-A9EB9CFB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C4D94-5EFB-2049-92D0-544F7C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B367A-0807-D743-9D08-4EB71C01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188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D2191-6DFF-A644-8CFA-1E1BB98EB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219BA5-36DF-CF45-B13E-618114466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08C87F-0D09-4D46-A039-8A0DCD0E0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54961-1EF1-6843-812D-2AC39E8C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023CF9-3B31-ED4C-8628-09AC0523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FED8F0-DF87-894A-9957-36E72EAE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504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3606BB-85A0-664C-A339-7085606C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9D89B7-FC12-0649-BC67-B21755F0A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71B90-6B7B-F547-8610-561CA1B5C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CD892-8D02-CA45-BB9B-159B42E8501E}" type="datetimeFigureOut"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633A8-4A55-6E44-9746-935B34BFE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80BB4-4FC6-4F4C-9123-652B7C924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67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query/acc.cgi?acc=GSE14703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495FB-0172-F34D-AD26-AB2C7121B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en" altLang="ko-Kore-KR" b="1"/>
              <a:t>Bulk RNA seq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4F1CF-B8A8-B644-9E19-0A71FC384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ko-Kore-KR"/>
              <a:t>GEO </a:t>
            </a:r>
            <a:r>
              <a:rPr lang="ko-KR" altLang="en-US"/>
              <a:t>플랫폼에서 </a:t>
            </a:r>
            <a:r>
              <a:rPr lang="en" altLang="ko-Kore-KR"/>
              <a:t>RNA seq count </a:t>
            </a:r>
            <a:r>
              <a:rPr lang="ko-KR" altLang="en-US"/>
              <a:t>데이터 획득</a:t>
            </a:r>
            <a:r>
              <a:rPr lang="en-US" altLang="ko-KR"/>
              <a:t>, </a:t>
            </a:r>
            <a:r>
              <a:rPr lang="ko-KR" altLang="en-US"/>
              <a:t>처리</a:t>
            </a:r>
            <a:r>
              <a:rPr lang="en-US" altLang="ko-KR"/>
              <a:t>,</a:t>
            </a:r>
            <a:r>
              <a:rPr lang="ko-KR" altLang="en-US"/>
              <a:t> 활용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하위 분석</a:t>
            </a:r>
            <a:r>
              <a:rPr lang="en-US" altLang="ko-KR"/>
              <a:t>(</a:t>
            </a:r>
            <a:r>
              <a:rPr lang="en" altLang="ko-Kore-KR"/>
              <a:t>DEG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en" altLang="ko-Kore-KR"/>
              <a:t>GO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ko-KR" altLang="en-US"/>
              <a:t>시각화</a:t>
            </a:r>
            <a:r>
              <a:rPr lang="en-US" altLang="ko-KR"/>
              <a:t>)</a:t>
            </a:r>
            <a:r>
              <a:rPr lang="ko-KR" altLang="en-US"/>
              <a:t> 수행</a:t>
            </a:r>
            <a:r>
              <a:rPr lang="en-US" altLang="ko-KR"/>
              <a:t>.</a:t>
            </a:r>
          </a:p>
          <a:p>
            <a:endParaRPr lang="en" altLang="ko-Kore-KR"/>
          </a:p>
          <a:p>
            <a:r>
              <a:rPr lang="en" altLang="ko-Kore-KR"/>
              <a:t>GEO series dataset: </a:t>
            </a:r>
            <a:r>
              <a:rPr lang="en" altLang="ko-Kore-KR">
                <a:hlinkClick r:id="rId2"/>
              </a:rPr>
              <a:t>GSE147035</a:t>
            </a:r>
            <a:endParaRPr lang="en" altLang="ko-Kore-KR"/>
          </a:p>
        </p:txBody>
      </p:sp>
    </p:spTree>
    <p:extLst>
      <p:ext uri="{BB962C8B-B14F-4D97-AF65-F5344CB8AC3E}">
        <p14:creationId xmlns:p14="http://schemas.microsoft.com/office/powerpoint/2010/main" val="2463670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D0313-1B97-3E4A-9AD4-EA172DB3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처리 목표</a:t>
            </a:r>
            <a:r>
              <a:rPr kumimoji="1" lang="en-US" altLang="ko-KR"/>
              <a:t> (2) Count table</a:t>
            </a:r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C6F9F-DD99-794C-A84B-70EE2157372B}"/>
              </a:ext>
            </a:extLst>
          </p:cNvPr>
          <p:cNvGrpSpPr/>
          <p:nvPr/>
        </p:nvGrpSpPr>
        <p:grpSpPr>
          <a:xfrm>
            <a:off x="149955" y="2462214"/>
            <a:ext cx="3664808" cy="3324225"/>
            <a:chOff x="189857" y="1447719"/>
            <a:chExt cx="5459874" cy="45990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9D898F4-44FC-C04F-9FDF-6BEFBE9F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57" y="1447719"/>
              <a:ext cx="3987800" cy="4356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EE854D-9124-CF4F-B961-3AE5EE33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588" y="1569204"/>
              <a:ext cx="3987800" cy="43561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E2847D-4833-3644-9DED-066D6BC52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931" y="1690689"/>
              <a:ext cx="3987800" cy="435610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72F18CD-15BB-514A-84C6-509AC995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80" y="1027906"/>
            <a:ext cx="12548622" cy="8089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08A34-BA4F-2F47-A000-0FFC108294C2}"/>
              </a:ext>
            </a:extLst>
          </p:cNvPr>
          <p:cNvSpPr txBox="1"/>
          <p:nvPr/>
        </p:nvSpPr>
        <p:spPr>
          <a:xfrm>
            <a:off x="10555542" y="266530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sample 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이름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B58520-D4AF-1B4F-A8DE-9CF95525C75E}"/>
              </a:ext>
            </a:extLst>
          </p:cNvPr>
          <p:cNvSpPr txBox="1"/>
          <p:nvPr/>
        </p:nvSpPr>
        <p:spPr>
          <a:xfrm>
            <a:off x="5953166" y="2453077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gene symbol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6E83F-930A-EB4B-8783-0C2053DE6C78}"/>
              </a:ext>
            </a:extLst>
          </p:cNvPr>
          <p:cNvSpPr txBox="1"/>
          <p:nvPr/>
        </p:nvSpPr>
        <p:spPr>
          <a:xfrm>
            <a:off x="9459572" y="5034516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count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55998-F159-0043-BF24-709F52F4F450}"/>
              </a:ext>
            </a:extLst>
          </p:cNvPr>
          <p:cNvSpPr txBox="1"/>
          <p:nvPr/>
        </p:nvSpPr>
        <p:spPr>
          <a:xfrm>
            <a:off x="367723" y="5786439"/>
            <a:ext cx="18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ENSEMBL gene id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E1394-4D00-7743-8EED-3231084719E3}"/>
              </a:ext>
            </a:extLst>
          </p:cNvPr>
          <p:cNvSpPr txBox="1"/>
          <p:nvPr/>
        </p:nvSpPr>
        <p:spPr>
          <a:xfrm>
            <a:off x="2316084" y="5792870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count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7AA87E-77EA-574F-8F47-C60F6D057AED}"/>
              </a:ext>
            </a:extLst>
          </p:cNvPr>
          <p:cNvSpPr/>
          <p:nvPr/>
        </p:nvSpPr>
        <p:spPr>
          <a:xfrm>
            <a:off x="1138048" y="2900289"/>
            <a:ext cx="1219993" cy="2892581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99BDF6-AE07-ED40-A904-EB5716E6D2B6}"/>
              </a:ext>
            </a:extLst>
          </p:cNvPr>
          <p:cNvSpPr/>
          <p:nvPr/>
        </p:nvSpPr>
        <p:spPr>
          <a:xfrm>
            <a:off x="2477866" y="2893858"/>
            <a:ext cx="559056" cy="2892581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461AC6-C03C-3F4D-9CC0-72912224895A}"/>
              </a:ext>
            </a:extLst>
          </p:cNvPr>
          <p:cNvSpPr/>
          <p:nvPr/>
        </p:nvSpPr>
        <p:spPr>
          <a:xfrm>
            <a:off x="1206525" y="2550024"/>
            <a:ext cx="2608238" cy="34255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CD285-0A2F-FA45-9C3B-508224BA5BE5}"/>
              </a:ext>
            </a:extLst>
          </p:cNvPr>
          <p:cNvSpPr txBox="1"/>
          <p:nvPr/>
        </p:nvSpPr>
        <p:spPr>
          <a:xfrm>
            <a:off x="1138049" y="208374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파일명 </a:t>
            </a:r>
            <a:r>
              <a:rPr kumimoji="1" lang="en-US" altLang="ko-KR">
                <a:solidFill>
                  <a:srgbClr val="FF0000"/>
                </a:solidFill>
                <a:highlight>
                  <a:srgbClr val="FFFF00"/>
                </a:highlight>
              </a:rPr>
              <a:t>=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sample 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이름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2EFD23-856A-7A4F-93C5-8FE672141BA5}"/>
              </a:ext>
            </a:extLst>
          </p:cNvPr>
          <p:cNvSpPr/>
          <p:nvPr/>
        </p:nvSpPr>
        <p:spPr>
          <a:xfrm>
            <a:off x="6101521" y="3077127"/>
            <a:ext cx="1219648" cy="3780873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BB7284-17A1-274C-BF40-874B944063F6}"/>
              </a:ext>
            </a:extLst>
          </p:cNvPr>
          <p:cNvSpPr/>
          <p:nvPr/>
        </p:nvSpPr>
        <p:spPr>
          <a:xfrm>
            <a:off x="7375720" y="3077126"/>
            <a:ext cx="4816279" cy="19741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7BAE2F-E0EB-2049-99CA-7E661FCBD01B}"/>
              </a:ext>
            </a:extLst>
          </p:cNvPr>
          <p:cNvSpPr/>
          <p:nvPr/>
        </p:nvSpPr>
        <p:spPr>
          <a:xfrm>
            <a:off x="7375720" y="3296912"/>
            <a:ext cx="4448558" cy="3462234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823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A2BE-0989-5F4C-B4F5-0811457A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R </a:t>
            </a:r>
            <a:r>
              <a:rPr kumimoji="1" lang="ko-KR" altLang="en-US"/>
              <a:t>기본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95310-26F2-F940-9EB6-166C625C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31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00F7C-2FE4-B24D-B9D9-B7BA75D4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자료형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ko-KR" altLang="en-US" b="1"/>
              <a:t>벡터</a:t>
            </a:r>
            <a:r>
              <a:rPr kumimoji="1" lang="en-US" altLang="ko-KR" b="1"/>
              <a:t>,</a:t>
            </a:r>
            <a:r>
              <a:rPr kumimoji="1" lang="ko-KR" altLang="en-US" b="1"/>
              <a:t> 행렬</a:t>
            </a:r>
            <a:r>
              <a:rPr kumimoji="1" lang="en-US" altLang="ko-KR" b="1"/>
              <a:t>,</a:t>
            </a:r>
            <a:r>
              <a:rPr kumimoji="1" lang="ko-KR" altLang="en-US" b="1"/>
              <a:t> 데이터프레임</a:t>
            </a:r>
            <a:endParaRPr kumimoji="1" lang="ko-Kore-KR" altLang="en-US" b="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9B286A-85DF-AF47-BF4A-B74E13A01E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2115285"/>
            <a:ext cx="53467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6DA94-A291-0D4B-A60A-F924F0C423E4}"/>
              </a:ext>
            </a:extLst>
          </p:cNvPr>
          <p:cNvSpPr txBox="1"/>
          <p:nvPr/>
        </p:nvSpPr>
        <p:spPr>
          <a:xfrm>
            <a:off x="592931" y="612354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https://nittaku.tistory.com/329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5B7FD-532F-1D49-A82A-6D200ACE3332}"/>
              </a:ext>
            </a:extLst>
          </p:cNvPr>
          <p:cNvSpPr txBox="1"/>
          <p:nvPr/>
        </p:nvSpPr>
        <p:spPr>
          <a:xfrm>
            <a:off x="5893594" y="584654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https://zorba78.github.io/cnu-r-programming-lecture-note/data-type.html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A6CDA2A-850C-5E4F-A433-05E5FE191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172" y="2008997"/>
            <a:ext cx="5587606" cy="35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8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00F7C-2FE4-B24D-B9D9-B7BA75D4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벡터 선언</a:t>
            </a:r>
            <a:endParaRPr kumimoji="1" lang="ko-Kore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2BAA1BD-BB23-8E49-BEAC-64254DB24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879" y="1690688"/>
            <a:ext cx="6981228" cy="4631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0E85D-0CD2-394F-B56B-D119F18FFAB1}"/>
              </a:ext>
            </a:extLst>
          </p:cNvPr>
          <p:cNvSpPr txBox="1"/>
          <p:nvPr/>
        </p:nvSpPr>
        <p:spPr>
          <a:xfrm>
            <a:off x="7241606" y="2127782"/>
            <a:ext cx="4950394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/>
              <a:t>x, y, z,</a:t>
            </a:r>
            <a:r>
              <a:rPr kumimoji="1" lang="ko-KR" altLang="en-US"/>
              <a:t> </a:t>
            </a:r>
            <a:r>
              <a:rPr kumimoji="1" lang="en-US" altLang="ko-KR"/>
              <a:t>i, j:</a:t>
            </a:r>
            <a:r>
              <a:rPr kumimoji="1" lang="ko-KR" altLang="en-US"/>
              <a:t> 변수명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문자열로 구성된 벡터 생성시 </a:t>
            </a:r>
            <a:br>
              <a:rPr kumimoji="1" lang="en-US" altLang="ko-KR"/>
            </a:br>
            <a:r>
              <a:rPr kumimoji="1" lang="ko-KR" altLang="en-US"/>
              <a:t>따옴표 </a:t>
            </a:r>
            <a:r>
              <a:rPr kumimoji="1" lang="en-US" altLang="ko-KR"/>
              <a:t>(“)</a:t>
            </a:r>
            <a:r>
              <a:rPr kumimoji="1" lang="ko-KR" altLang="en-US"/>
              <a:t>로 감싸주어야 함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숫자는 따옴표를 씌우지 않아도 됨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숫자에 따옴표를 씌우는 경우</a:t>
            </a:r>
            <a:r>
              <a:rPr kumimoji="1" lang="en-US" altLang="ko-KR"/>
              <a:t>,</a:t>
            </a:r>
            <a:r>
              <a:rPr kumimoji="1" lang="ko-KR" altLang="en-US"/>
              <a:t> 문자열로 인식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숫자와 문자열을 섞어서 만드는 경우 </a:t>
            </a:r>
            <a:br>
              <a:rPr kumimoji="1" lang="en-US" altLang="ko-KR"/>
            </a:br>
            <a:r>
              <a:rPr kumimoji="1" lang="ko-KR" altLang="en-US"/>
              <a:t>모두 문자열로 인식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047BB-DC77-1842-BD9E-93C1B49CD093}"/>
              </a:ext>
            </a:extLst>
          </p:cNvPr>
          <p:cNvSpPr/>
          <p:nvPr/>
        </p:nvSpPr>
        <p:spPr>
          <a:xfrm>
            <a:off x="228878" y="1690688"/>
            <a:ext cx="6731686" cy="87418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01FA3C-07F9-B340-9D2B-6277F2E929D2}"/>
              </a:ext>
            </a:extLst>
          </p:cNvPr>
          <p:cNvSpPr/>
          <p:nvPr/>
        </p:nvSpPr>
        <p:spPr>
          <a:xfrm>
            <a:off x="228878" y="2593435"/>
            <a:ext cx="6731689" cy="79471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E20957-B9EF-F941-B3DD-93FC01F91B11}"/>
              </a:ext>
            </a:extLst>
          </p:cNvPr>
          <p:cNvSpPr/>
          <p:nvPr/>
        </p:nvSpPr>
        <p:spPr>
          <a:xfrm>
            <a:off x="228878" y="3377366"/>
            <a:ext cx="6731689" cy="87418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9438A2-40F5-124D-BF99-C2AF15AAB6D4}"/>
              </a:ext>
            </a:extLst>
          </p:cNvPr>
          <p:cNvSpPr/>
          <p:nvPr/>
        </p:nvSpPr>
        <p:spPr>
          <a:xfrm>
            <a:off x="228878" y="4268409"/>
            <a:ext cx="6731689" cy="87418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46221C-2F8B-FB4D-AC48-E0D65CE86263}"/>
              </a:ext>
            </a:extLst>
          </p:cNvPr>
          <p:cNvSpPr/>
          <p:nvPr/>
        </p:nvSpPr>
        <p:spPr>
          <a:xfrm>
            <a:off x="228878" y="5167312"/>
            <a:ext cx="6731689" cy="1196558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20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E61B-6E36-D84C-85ED-AEBBCA15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정규표현식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C972AA2-2A63-7F4D-AA48-3F9A27827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9750" y="1690688"/>
            <a:ext cx="68525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A1C79-C83C-314A-9319-45C2AEDFBB62}"/>
              </a:ext>
            </a:extLst>
          </p:cNvPr>
          <p:cNvSpPr txBox="1"/>
          <p:nvPr/>
        </p:nvSpPr>
        <p:spPr>
          <a:xfrm>
            <a:off x="2830765" y="6128038"/>
            <a:ext cx="8120114" cy="364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https://gungadinn.github.io/data/2019/07/14/RegularExpression/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FE4799-5A31-FC44-9C76-B013F595A438}"/>
              </a:ext>
            </a:extLst>
          </p:cNvPr>
          <p:cNvSpPr/>
          <p:nvPr/>
        </p:nvSpPr>
        <p:spPr>
          <a:xfrm>
            <a:off x="2669749" y="2024166"/>
            <a:ext cx="6746099" cy="157165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F78F68-4F64-274C-95B5-9994EF2E89B8}"/>
              </a:ext>
            </a:extLst>
          </p:cNvPr>
          <p:cNvSpPr/>
          <p:nvPr/>
        </p:nvSpPr>
        <p:spPr>
          <a:xfrm>
            <a:off x="2669748" y="4584356"/>
            <a:ext cx="6746099" cy="145766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451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A2BE-0989-5F4C-B4F5-0811457A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핵심</a:t>
            </a:r>
            <a:r>
              <a:rPr kumimoji="1" lang="ko-KR" altLang="en-US"/>
              <a:t> 함수 소개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95310-26F2-F940-9EB6-166C625C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087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59D9A-764B-2149-9239-FC2B2DD5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 함수</a:t>
            </a:r>
            <a:r>
              <a:rPr kumimoji="1" lang="en-US" altLang="ko-KR"/>
              <a:t>: list.files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FB366-AB25-C74A-A2C3-598B0B983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/>
              <a:t>list.files(path=x,full.names=TRUE)</a:t>
            </a:r>
          </a:p>
          <a:p>
            <a:pPr lvl="1"/>
            <a:r>
              <a:rPr kumimoji="1" lang="en-US" altLang="ko-Kore-KR"/>
              <a:t>x</a:t>
            </a:r>
            <a:r>
              <a:rPr kumimoji="1" lang="ko-KR" altLang="en-US"/>
              <a:t> 경로에 위치한 파일들을 목록화 하여 출력</a:t>
            </a:r>
            <a:endParaRPr kumimoji="1" lang="en-US" altLang="ko-Kore-KR"/>
          </a:p>
        </p:txBody>
      </p:sp>
    </p:spTree>
    <p:extLst>
      <p:ext uri="{BB962C8B-B14F-4D97-AF65-F5344CB8AC3E}">
        <p14:creationId xmlns:p14="http://schemas.microsoft.com/office/powerpoint/2010/main" val="50915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ECD4-2E53-0E42-B25F-1450315D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핵심함수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ore-KR"/>
              <a:t>rbind, cbind, merge</a:t>
            </a:r>
            <a:endParaRPr kumimoji="1" lang="ko-Kore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63FC65-6798-0643-B3FA-5AFA058F1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6" y="1690688"/>
            <a:ext cx="11368368" cy="416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5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02EC8-A130-AC4A-B24E-CCC08096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 함수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substring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4190F-4DBB-8343-875F-FE4BE2AC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/>
              <a:t>substring(x, first=a, last=b)</a:t>
            </a:r>
          </a:p>
          <a:p>
            <a:pPr lvl="1"/>
            <a:r>
              <a:rPr kumimoji="1" lang="en-US" altLang="ko-Kore-KR"/>
              <a:t>x</a:t>
            </a:r>
            <a:r>
              <a:rPr kumimoji="1" lang="ko-KR" altLang="en-US"/>
              <a:t> 에서 </a:t>
            </a:r>
            <a:r>
              <a:rPr kumimoji="1" lang="en-US" altLang="ko-KR"/>
              <a:t>a</a:t>
            </a:r>
            <a:r>
              <a:rPr kumimoji="1" lang="ko-KR" altLang="en-US"/>
              <a:t>번째 문자부터</a:t>
            </a:r>
            <a:r>
              <a:rPr kumimoji="1" lang="en-US" altLang="ko-KR"/>
              <a:t> b</a:t>
            </a:r>
            <a:r>
              <a:rPr kumimoji="1" lang="ko-KR" altLang="en-US"/>
              <a:t>번째 문자까지를 출력</a:t>
            </a:r>
            <a:endParaRPr kumimoji="1" lang="en-US" altLang="ko-KR"/>
          </a:p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B912C0-0D89-7845-868F-04F63757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262" y="3221565"/>
            <a:ext cx="5257051" cy="18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F677E-37DC-FF4B-913E-41C195F5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핵심</a:t>
            </a:r>
            <a:r>
              <a:rPr kumimoji="1" lang="ko-KR" altLang="en-US"/>
              <a:t> </a:t>
            </a:r>
            <a:r>
              <a:rPr kumimoji="1" lang="ko-Kore-KR" altLang="en-US"/>
              <a:t>함수</a:t>
            </a:r>
            <a:r>
              <a:rPr kumimoji="1" lang="en-US" altLang="ko-Kore-KR"/>
              <a:t>:</a:t>
            </a:r>
            <a:r>
              <a:rPr kumimoji="1" lang="ko-KR" altLang="en-US"/>
              <a:t> 정규표현식 관련 함수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A893F-607E-AA45-880F-E1E1F6B2E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/>
              <a:t>gsub(pattern=a,replacement</a:t>
            </a:r>
            <a:r>
              <a:rPr kumimoji="1" lang="en-US" altLang="ko-KR"/>
              <a:t>=b</a:t>
            </a:r>
            <a:r>
              <a:rPr kumimoji="1" lang="en-US" altLang="ko-Kore-KR"/>
              <a:t>, x)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/>
              <a:t>x</a:t>
            </a:r>
            <a:r>
              <a:rPr kumimoji="1" lang="ko-KR" altLang="en-US"/>
              <a:t> 구성성분에서 문자열 패턴 </a:t>
            </a:r>
            <a:r>
              <a:rPr kumimoji="1" lang="en-US" altLang="ko-KR"/>
              <a:t>a</a:t>
            </a:r>
            <a:r>
              <a:rPr kumimoji="1" lang="ko-KR" altLang="en-US"/>
              <a:t>를 찾아 </a:t>
            </a:r>
            <a:r>
              <a:rPr kumimoji="1" lang="en-US" altLang="ko-KR"/>
              <a:t>b</a:t>
            </a:r>
            <a:r>
              <a:rPr kumimoji="1" lang="ko-KR" altLang="en-US"/>
              <a:t>로 출력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en-US" altLang="ko-Kore-KR"/>
              <a:t>grepl</a:t>
            </a:r>
            <a:r>
              <a:rPr kumimoji="1" lang="en-US" altLang="ko-KR"/>
              <a:t>(pattern=a, x)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/>
              <a:t>x</a:t>
            </a:r>
            <a:r>
              <a:rPr kumimoji="1" lang="ko-KR" altLang="en-US"/>
              <a:t> 구성성분에서 문자열 패턴</a:t>
            </a:r>
            <a:r>
              <a:rPr kumimoji="1" lang="en-US" altLang="ko-KR"/>
              <a:t> a</a:t>
            </a:r>
            <a:r>
              <a:rPr kumimoji="1" lang="ko-KR" altLang="en-US"/>
              <a:t>를 찾고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br>
              <a:rPr kumimoji="1" lang="en-US" altLang="ko-KR"/>
            </a:br>
            <a:r>
              <a:rPr kumimoji="1" lang="ko-KR" altLang="en-US"/>
              <a:t>패턴 </a:t>
            </a:r>
            <a:r>
              <a:rPr kumimoji="1" lang="en-US" altLang="ko-KR"/>
              <a:t>a</a:t>
            </a:r>
            <a:r>
              <a:rPr kumimoji="1" lang="ko-KR" altLang="en-US"/>
              <a:t>가 있는 구성성분은 </a:t>
            </a:r>
            <a:r>
              <a:rPr kumimoji="1" lang="en-US" altLang="ko-KR"/>
              <a:t>TRUE, </a:t>
            </a:r>
            <a:r>
              <a:rPr kumimoji="1" lang="ko-KR" altLang="en-US"/>
              <a:t>없는 구성성분은</a:t>
            </a:r>
            <a:r>
              <a:rPr kumimoji="1" lang="en-US" altLang="ko-KR"/>
              <a:t> FALSE</a:t>
            </a:r>
            <a:r>
              <a:rPr kumimoji="1" lang="ko-KR" altLang="en-US"/>
              <a:t>로 출력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27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9C1E3-4122-B243-B512-4233F24F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Gene Express Omnibus</a:t>
            </a:r>
            <a:r>
              <a:rPr kumimoji="1" lang="ko-KR" altLang="en-US"/>
              <a:t> 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20522-BFD4-0B40-8850-8309A6706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87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A1B39-3AD0-B543-BCB0-E5116AD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 함수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sapply</a:t>
            </a:r>
            <a:endParaRPr kumimoji="1" lang="ko-Kore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ECB6603-E15C-6546-B28A-F2E6888B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8324" y="2924114"/>
            <a:ext cx="6150058" cy="15526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19A842-3386-2F41-867B-6B2B8D66E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23"/>
          <a:stretch/>
        </p:blipFill>
        <p:spPr>
          <a:xfrm>
            <a:off x="838200" y="2718215"/>
            <a:ext cx="4276749" cy="2986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D26D7-AE67-DF4D-9B1F-D29CEAA7C1EF}"/>
              </a:ext>
            </a:extLst>
          </p:cNvPr>
          <p:cNvSpPr txBox="1"/>
          <p:nvPr/>
        </p:nvSpPr>
        <p:spPr>
          <a:xfrm>
            <a:off x="2221706" y="630820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https://r-coder.com/sapply-function-r/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D61C0-5C2E-164E-A5D6-67ABE70C5218}"/>
              </a:ext>
            </a:extLst>
          </p:cNvPr>
          <p:cNvSpPr txBox="1"/>
          <p:nvPr/>
        </p:nvSpPr>
        <p:spPr>
          <a:xfrm>
            <a:off x="1264444" y="1685249"/>
            <a:ext cx="80652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400"/>
              <a:t>sapply(x, FUN=function)</a:t>
            </a:r>
          </a:p>
          <a:p>
            <a:pPr lvl="1"/>
            <a:r>
              <a:rPr kumimoji="1" lang="en-US" altLang="ko-Kore-KR" sz="2400"/>
              <a:t>x</a:t>
            </a:r>
            <a:r>
              <a:rPr kumimoji="1" lang="ko-KR" altLang="en-US" sz="2400"/>
              <a:t>의 구성성분에 </a:t>
            </a:r>
            <a:r>
              <a:rPr kumimoji="1" lang="en-US" altLang="ko-KR" sz="2400"/>
              <a:t>function</a:t>
            </a:r>
            <a:r>
              <a:rPr kumimoji="1" lang="ko-KR" altLang="en-US" sz="2400"/>
              <a:t>을 하나씩 적용하여 출력</a:t>
            </a:r>
          </a:p>
        </p:txBody>
      </p:sp>
    </p:spTree>
    <p:extLst>
      <p:ext uri="{BB962C8B-B14F-4D97-AF65-F5344CB8AC3E}">
        <p14:creationId xmlns:p14="http://schemas.microsoft.com/office/powerpoint/2010/main" val="137691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46E3-7426-A748-B76E-EFB616B0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실습</a:t>
            </a:r>
            <a:r>
              <a:rPr kumimoji="1" lang="ko-KR" altLang="en-US"/>
              <a:t> 진행 및 </a:t>
            </a:r>
            <a:r>
              <a:rPr kumimoji="1" lang="en-US" altLang="ko-KR"/>
              <a:t>Q&amp;A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090515-B9BC-B347-88C7-2F55F565B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05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36DD5D0-FCB6-F74E-BEFC-460C23D67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04" y="1585952"/>
            <a:ext cx="7542319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DCAB87-9897-FA45-8572-E2261C357ABA}"/>
              </a:ext>
            </a:extLst>
          </p:cNvPr>
          <p:cNvSpPr txBox="1"/>
          <p:nvPr/>
        </p:nvSpPr>
        <p:spPr>
          <a:xfrm>
            <a:off x="7847635" y="1954566"/>
            <a:ext cx="43826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/>
              <a:t>Public </a:t>
            </a:r>
            <a:r>
              <a:rPr kumimoji="1" lang="en-US" altLang="ko-Kore-KR"/>
              <a:t>functional genomics </a:t>
            </a:r>
            <a:r>
              <a:rPr kumimoji="1" lang="en-US" altLang="ko-Kore-KR" b="1"/>
              <a:t>data repository</a:t>
            </a:r>
          </a:p>
          <a:p>
            <a:r>
              <a:rPr kumimoji="1" lang="en-US" altLang="ko-Kore-KR" b="1"/>
              <a:t>Array- </a:t>
            </a:r>
            <a:r>
              <a:rPr kumimoji="1" lang="en-US" altLang="ko-Kore-KR"/>
              <a:t>and </a:t>
            </a:r>
            <a:r>
              <a:rPr kumimoji="1" lang="en-US" altLang="ko-Kore-KR" b="1"/>
              <a:t>sequence-based </a:t>
            </a:r>
            <a:r>
              <a:rPr kumimoji="1" lang="en-US" altLang="ko-Kore-KR"/>
              <a:t>data</a:t>
            </a:r>
          </a:p>
          <a:p>
            <a:endParaRPr kumimoji="1" lang="en-US" altLang="ko-Kore-KR"/>
          </a:p>
          <a:p>
            <a:pPr marL="285750" indent="-285750">
              <a:buFontTx/>
              <a:buChar char="-"/>
            </a:pPr>
            <a:r>
              <a:rPr kumimoji="1" lang="en-US" altLang="ko-Kore-KR"/>
              <a:t>DataSets: 4,348</a:t>
            </a:r>
          </a:p>
          <a:p>
            <a:pPr marL="285750" indent="-285750">
              <a:buFontTx/>
              <a:buChar char="-"/>
            </a:pPr>
            <a:r>
              <a:rPr kumimoji="1" lang="en-US" altLang="ko-Kore-KR"/>
              <a:t>Samples: 4,982,197</a:t>
            </a:r>
          </a:p>
          <a:p>
            <a:pPr marL="285750" indent="-285750">
              <a:buFontTx/>
              <a:buChar char="-"/>
            </a:pPr>
            <a:endParaRPr kumimoji="1" lang="en-US" altLang="ko-Kore-KR"/>
          </a:p>
          <a:p>
            <a:endParaRPr kumimoji="1" lang="en-US" altLang="ko-Kore-KR"/>
          </a:p>
          <a:p>
            <a:r>
              <a:rPr kumimoji="1" lang="en-US" altLang="ko-Kore-KR" b="1"/>
              <a:t>microarray</a:t>
            </a:r>
            <a:r>
              <a:rPr kumimoji="1" lang="en-US" altLang="ko-KR" b="1"/>
              <a:t>,</a:t>
            </a:r>
            <a:r>
              <a:rPr kumimoji="1" lang="en-US" altLang="ko-Kore-KR" b="1"/>
              <a:t> DNA, RNA sequencing</a:t>
            </a:r>
            <a:r>
              <a:rPr kumimoji="1" lang="ko-KR" altLang="en-US" b="1"/>
              <a:t> 등</a:t>
            </a:r>
            <a:endParaRPr kumimoji="1" lang="en-US" altLang="ko-KR" b="1"/>
          </a:p>
          <a:p>
            <a:r>
              <a:rPr kumimoji="1" lang="ko-KR" altLang="en-US" b="1"/>
              <a:t>오믹스 데이터 공개 플랫폼</a:t>
            </a:r>
            <a:endParaRPr kumimoji="1" lang="en-US" altLang="ko-Kore-KR" b="1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51F2980-1F17-4D44-810A-0FED5B177A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/>
              <a:t>Gene Express Omnibus (GEO)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A5F37B-A04B-F048-8CB1-BD2A8BF63FEB}"/>
              </a:ext>
            </a:extLst>
          </p:cNvPr>
          <p:cNvSpPr txBox="1"/>
          <p:nvPr/>
        </p:nvSpPr>
        <p:spPr>
          <a:xfrm>
            <a:off x="1782501" y="5937290"/>
            <a:ext cx="357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>
                <a:hlinkClick r:id="rId3"/>
              </a:rPr>
              <a:t>https://www.ncbi.nlm.nih.gov/geo/</a:t>
            </a:r>
            <a:r>
              <a:rPr kumimoji="1" lang="en" altLang="ko-Kore-KR"/>
              <a:t> 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81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064E1-22CF-AC48-ABCE-83988738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논문 간략 소개</a:t>
            </a:r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C1172AB-CB57-5A4E-A672-7464629E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407" y="1103626"/>
            <a:ext cx="4460221" cy="5791631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CD9C1-EFAA-2B40-BBBB-4CC8E579F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40" y="1870304"/>
            <a:ext cx="6808029" cy="42582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0B5010-E8D6-6948-9965-069B6E226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60" y="6215136"/>
            <a:ext cx="8327300" cy="553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3797A-ABEF-0D43-99B4-EBE167EC0BC5}"/>
              </a:ext>
            </a:extLst>
          </p:cNvPr>
          <p:cNvSpPr txBox="1"/>
          <p:nvPr/>
        </p:nvSpPr>
        <p:spPr>
          <a:xfrm>
            <a:off x="5298421" y="576680"/>
            <a:ext cx="6811480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/>
              <a:t>mouse</a:t>
            </a:r>
            <a:r>
              <a:rPr kumimoji="1" lang="ko-KR" altLang="en-US"/>
              <a:t>에 </a:t>
            </a:r>
            <a:r>
              <a:rPr kumimoji="1" lang="en-US" altLang="ko-KR"/>
              <a:t>footpad-immunization</a:t>
            </a:r>
            <a:r>
              <a:rPr kumimoji="1" lang="ko-KR" altLang="en-US"/>
              <a:t> 한 뒤</a:t>
            </a:r>
            <a:r>
              <a:rPr kumimoji="1" lang="en-US" altLang="ko-KR"/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ore-KR"/>
              <a:t>day 8, 12, 16, 24</a:t>
            </a:r>
            <a:r>
              <a:rPr kumimoji="1" lang="ko-KR" altLang="en-US"/>
              <a:t>에서 </a:t>
            </a:r>
            <a:r>
              <a:rPr kumimoji="1" lang="en-US" altLang="ko-Kore-KR"/>
              <a:t>popliteal Lymph node(pLN)</a:t>
            </a:r>
            <a:r>
              <a:rPr kumimoji="1" lang="ko-KR" altLang="en-US"/>
              <a:t> </a:t>
            </a:r>
            <a:r>
              <a:rPr kumimoji="1" lang="en-US" altLang="ko-KR"/>
              <a:t>drain </a:t>
            </a:r>
            <a:r>
              <a:rPr kumimoji="1" lang="ko-KR" altLang="en-US"/>
              <a:t>및</a:t>
            </a:r>
            <a:r>
              <a:rPr kumimoji="1" lang="en-US" altLang="ko-KR"/>
              <a:t> harvested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동일한 </a:t>
            </a:r>
            <a:r>
              <a:rPr kumimoji="1" lang="en-US" altLang="ko-KR"/>
              <a:t>pLN</a:t>
            </a:r>
            <a:r>
              <a:rPr kumimoji="1" lang="ko-KR" altLang="en-US"/>
              <a:t>에서</a:t>
            </a:r>
            <a:r>
              <a:rPr kumimoji="1" lang="en-US" altLang="ko-KR"/>
              <a:t> GCTfh</a:t>
            </a:r>
            <a:r>
              <a:rPr kumimoji="1" lang="ko-KR" altLang="en-US"/>
              <a:t>와</a:t>
            </a:r>
            <a:r>
              <a:rPr kumimoji="1" lang="en-US" altLang="ko-KR"/>
              <a:t> GCTfh-like</a:t>
            </a:r>
            <a:r>
              <a:rPr kumimoji="1" lang="ko-KR" altLang="en-US"/>
              <a:t> </a:t>
            </a:r>
            <a:r>
              <a:rPr kumimoji="1" lang="en-US" altLang="ko-KR"/>
              <a:t>cell</a:t>
            </a:r>
            <a:r>
              <a:rPr kumimoji="1" lang="ko-KR" altLang="en-US"/>
              <a:t>을 </a:t>
            </a:r>
            <a:r>
              <a:rPr kumimoji="1" lang="en-US" altLang="ko-KR"/>
              <a:t>sorting</a:t>
            </a:r>
            <a:r>
              <a:rPr kumimoji="1" lang="ko-KR" altLang="en-US"/>
              <a:t> </a:t>
            </a:r>
            <a:r>
              <a:rPr kumimoji="1" lang="en-US" altLang="ko-KR"/>
              <a:t>-&gt; RNA sequencing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709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064E1-22CF-AC48-ABCE-83988738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논문 데이터 다운로드</a:t>
            </a:r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C1172AB-CB57-5A4E-A672-7464629E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13" y="1777243"/>
            <a:ext cx="3351030" cy="435133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10BC2-A6EA-AC4F-BAD8-9D13BA8A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8" y="3429000"/>
            <a:ext cx="7388902" cy="938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E4FEAD-12FD-0448-B96D-50A7A7CEE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508" y="2774486"/>
            <a:ext cx="1758511" cy="654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1FBBAB-92B9-994C-B8D3-70E00A339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508" y="1803858"/>
            <a:ext cx="6197770" cy="7559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8EEFF5-CFDA-494E-97D3-9C5624664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64" y="4613033"/>
            <a:ext cx="3010905" cy="527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C20360-96CB-8546-9DF1-B8912AE8B9EF}"/>
              </a:ext>
            </a:extLst>
          </p:cNvPr>
          <p:cNvSpPr txBox="1"/>
          <p:nvPr/>
        </p:nvSpPr>
        <p:spPr>
          <a:xfrm>
            <a:off x="6470248" y="5324354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GEO </a:t>
            </a:r>
            <a:r>
              <a:rPr kumimoji="1" lang="ko-Kore-KR" altLang="en-US"/>
              <a:t>플랫폼</a:t>
            </a:r>
            <a:r>
              <a:rPr kumimoji="1" lang="ko-KR" altLang="en-US"/>
              <a:t> 내 </a:t>
            </a:r>
            <a:endParaRPr kumimoji="1" lang="en-US" altLang="ko-KR"/>
          </a:p>
          <a:p>
            <a:r>
              <a:rPr kumimoji="1" lang="ko-KR" altLang="en-US"/>
              <a:t>해당 데이터의 </a:t>
            </a:r>
            <a:r>
              <a:rPr kumimoji="1" lang="en-US" altLang="ko-KR"/>
              <a:t>Accession number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3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C140CE-C8E5-6E43-B7B6-6D10EA9A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89372"/>
            <a:ext cx="11083636" cy="1362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AEDA78-E19A-0E45-94B5-D87D97785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45" y="1500980"/>
            <a:ext cx="5228086" cy="5152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D32734-1320-DB4C-916C-00FF36EAC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731" y="2084523"/>
            <a:ext cx="6451370" cy="46841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84655D-473C-ED43-A8EF-E3DCCDD56313}"/>
              </a:ext>
            </a:extLst>
          </p:cNvPr>
          <p:cNvSpPr/>
          <p:nvPr/>
        </p:nvSpPr>
        <p:spPr>
          <a:xfrm>
            <a:off x="325640" y="4856950"/>
            <a:ext cx="4472821" cy="421106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CDA98D-4344-E241-9458-BEE8C107A695}"/>
              </a:ext>
            </a:extLst>
          </p:cNvPr>
          <p:cNvSpPr/>
          <p:nvPr/>
        </p:nvSpPr>
        <p:spPr>
          <a:xfrm>
            <a:off x="5622120" y="4785153"/>
            <a:ext cx="5412113" cy="122403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06169F-F2CA-E544-A96D-A94CE4B20859}"/>
              </a:ext>
            </a:extLst>
          </p:cNvPr>
          <p:cNvSpPr/>
          <p:nvPr/>
        </p:nvSpPr>
        <p:spPr>
          <a:xfrm>
            <a:off x="325640" y="2815687"/>
            <a:ext cx="4472821" cy="46321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1F98A1-9228-254C-AFB1-5382962289E3}"/>
              </a:ext>
            </a:extLst>
          </p:cNvPr>
          <p:cNvSpPr/>
          <p:nvPr/>
        </p:nvSpPr>
        <p:spPr>
          <a:xfrm>
            <a:off x="5622121" y="3197391"/>
            <a:ext cx="3822822" cy="100421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19287-54F8-8A41-B75F-EB264A1A7693}"/>
              </a:ext>
            </a:extLst>
          </p:cNvPr>
          <p:cNvSpPr txBox="1"/>
          <p:nvPr/>
        </p:nvSpPr>
        <p:spPr>
          <a:xfrm>
            <a:off x="277386" y="2237373"/>
            <a:ext cx="228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제목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및 </a:t>
            </a:r>
            <a:r>
              <a:rPr kumimoji="1" lang="en-US" altLang="ko-KR">
                <a:solidFill>
                  <a:srgbClr val="FF0000"/>
                </a:solidFill>
                <a:highlight>
                  <a:srgbClr val="FFFF00"/>
                </a:highlight>
              </a:rPr>
              <a:t>Oranism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정보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8148FB-91A4-3545-ADDD-9874C339F119}"/>
              </a:ext>
            </a:extLst>
          </p:cNvPr>
          <p:cNvSpPr txBox="1"/>
          <p:nvPr/>
        </p:nvSpPr>
        <p:spPr>
          <a:xfrm>
            <a:off x="271645" y="442657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실험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디자인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404EC-BB6C-F14C-A514-351382102185}"/>
              </a:ext>
            </a:extLst>
          </p:cNvPr>
          <p:cNvSpPr txBox="1"/>
          <p:nvPr/>
        </p:nvSpPr>
        <p:spPr>
          <a:xfrm>
            <a:off x="5499731" y="2838821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시퀀싱 플랫폼 및 샘플 목록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0DA2B-ECE2-3840-A2B8-47448D6F060F}"/>
              </a:ext>
            </a:extLst>
          </p:cNvPr>
          <p:cNvSpPr txBox="1"/>
          <p:nvPr/>
        </p:nvSpPr>
        <p:spPr>
          <a:xfrm>
            <a:off x="9764894" y="441582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제공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404151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7665-F61B-6146-BFB8-47D04B6C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4D974F-78BD-094A-A109-F9CF8F305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429" y="174733"/>
            <a:ext cx="9259892" cy="290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0A4D2D-3053-184C-8C5D-A675A1D8A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5"/>
          <a:stretch/>
        </p:blipFill>
        <p:spPr>
          <a:xfrm>
            <a:off x="333292" y="3429000"/>
            <a:ext cx="3740727" cy="306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07115-359D-6948-BF22-B7DD90514640}"/>
              </a:ext>
            </a:extLst>
          </p:cNvPr>
          <p:cNvSpPr txBox="1"/>
          <p:nvPr/>
        </p:nvSpPr>
        <p:spPr>
          <a:xfrm>
            <a:off x="5035730" y="4391192"/>
            <a:ext cx="5793574" cy="52322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" altLang="ko-Kore-KR" sz="2800"/>
              <a:t>GSM4413011_D08GCTFH-01.count</a:t>
            </a:r>
            <a:r>
              <a:rPr kumimoji="1" lang="en-US" altLang="ko-KR" sz="2800"/>
              <a:t>.txt</a:t>
            </a:r>
            <a:endParaRPr kumimoji="1" lang="ko-Kore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91DCE-35F6-9249-B096-38F721419755}"/>
              </a:ext>
            </a:extLst>
          </p:cNvPr>
          <p:cNvSpPr txBox="1"/>
          <p:nvPr/>
        </p:nvSpPr>
        <p:spPr>
          <a:xfrm>
            <a:off x="5069346" y="3661323"/>
            <a:ext cx="204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GEO matrix number</a:t>
            </a:r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6F622-841C-5245-82A2-00666A3F2225}"/>
              </a:ext>
            </a:extLst>
          </p:cNvPr>
          <p:cNvSpPr txBox="1"/>
          <p:nvPr/>
        </p:nvSpPr>
        <p:spPr>
          <a:xfrm>
            <a:off x="7290312" y="3661323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Day</a:t>
            </a:r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5AF6E-57FC-1547-9EDF-FACF196BEE3E}"/>
              </a:ext>
            </a:extLst>
          </p:cNvPr>
          <p:cNvSpPr txBox="1"/>
          <p:nvPr/>
        </p:nvSpPr>
        <p:spPr>
          <a:xfrm>
            <a:off x="7853121" y="54170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Cell type</a:t>
            </a:r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3F4B88-71CF-5842-A1BC-92717A2FA28B}"/>
              </a:ext>
            </a:extLst>
          </p:cNvPr>
          <p:cNvSpPr txBox="1"/>
          <p:nvPr/>
        </p:nvSpPr>
        <p:spPr>
          <a:xfrm>
            <a:off x="8274428" y="3661323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Sample number</a:t>
            </a:r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EB7126-744D-A441-8461-E82535988DD3}"/>
              </a:ext>
            </a:extLst>
          </p:cNvPr>
          <p:cNvSpPr/>
          <p:nvPr/>
        </p:nvSpPr>
        <p:spPr>
          <a:xfrm>
            <a:off x="5077799" y="4391192"/>
            <a:ext cx="2036402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18A298-9B57-FD4C-ABE8-D3FDBC8AB452}"/>
              </a:ext>
            </a:extLst>
          </p:cNvPr>
          <p:cNvSpPr/>
          <p:nvPr/>
        </p:nvSpPr>
        <p:spPr>
          <a:xfrm>
            <a:off x="7276004" y="4391192"/>
            <a:ext cx="566457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2413C-0572-BA40-9E56-396DEE8F8DB4}"/>
              </a:ext>
            </a:extLst>
          </p:cNvPr>
          <p:cNvSpPr/>
          <p:nvPr/>
        </p:nvSpPr>
        <p:spPr>
          <a:xfrm>
            <a:off x="7850204" y="4391192"/>
            <a:ext cx="1003512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13A07F-358D-D449-B2AD-0DCF43BA5BD9}"/>
              </a:ext>
            </a:extLst>
          </p:cNvPr>
          <p:cNvSpPr/>
          <p:nvPr/>
        </p:nvSpPr>
        <p:spPr>
          <a:xfrm>
            <a:off x="8877283" y="4391192"/>
            <a:ext cx="468146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BCC81F-0B8D-694D-AACA-5FCFCAF24110}"/>
              </a:ext>
            </a:extLst>
          </p:cNvPr>
          <p:cNvCxnSpPr>
            <a:stCxn id="13" idx="2"/>
            <a:endCxn id="9" idx="0"/>
          </p:cNvCxnSpPr>
          <p:nvPr/>
        </p:nvCxnSpPr>
        <p:spPr>
          <a:xfrm>
            <a:off x="8351960" y="4914412"/>
            <a:ext cx="1459" cy="502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D01C6A8-A263-3647-A611-3CDDAC8E1B49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9111356" y="4030655"/>
            <a:ext cx="0" cy="36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66CB8AC-1E40-0347-A3A8-AF5CA6541110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7559232" y="4030655"/>
            <a:ext cx="1" cy="36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8D579A-F3E5-004D-AF22-95D8B8C365A9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H="1" flipV="1">
            <a:off x="6091774" y="4030655"/>
            <a:ext cx="4226" cy="36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16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E36C1-C938-7449-9248-97E45CA0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데이터</a:t>
            </a:r>
            <a:r>
              <a:rPr kumimoji="1" lang="ko-KR" altLang="en-US"/>
              <a:t> 처리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257ED-5856-0843-98FA-E3996EF8A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902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6C8F3-42A5-3A4B-8414-477BE1CB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처리 목표</a:t>
            </a:r>
            <a:r>
              <a:rPr kumimoji="1" lang="en-US" altLang="ko-KR"/>
              <a:t> (1) group table</a:t>
            </a:r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2FE6C7A-44A2-774A-AD23-D646A08E4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165" y="1690688"/>
            <a:ext cx="8981044" cy="770866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E70523-310E-CD42-8DC1-8AEE3E471001}"/>
              </a:ext>
            </a:extLst>
          </p:cNvPr>
          <p:cNvSpPr txBox="1"/>
          <p:nvPr/>
        </p:nvSpPr>
        <p:spPr>
          <a:xfrm>
            <a:off x="1708184" y="283158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sample 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이름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44038-CE0E-EE4F-AB4A-DBEFD04D32A8}"/>
              </a:ext>
            </a:extLst>
          </p:cNvPr>
          <p:cNvSpPr txBox="1"/>
          <p:nvPr/>
        </p:nvSpPr>
        <p:spPr>
          <a:xfrm>
            <a:off x="3070860" y="283158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cell type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FC3A8-B76E-164E-982A-2016F56021F0}"/>
              </a:ext>
            </a:extLst>
          </p:cNvPr>
          <p:cNvSpPr txBox="1"/>
          <p:nvPr/>
        </p:nvSpPr>
        <p:spPr>
          <a:xfrm>
            <a:off x="4045807" y="283158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pLN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92FE5-53BF-4D4E-92E4-E7936856336B}"/>
              </a:ext>
            </a:extLst>
          </p:cNvPr>
          <p:cNvSpPr txBox="1"/>
          <p:nvPr/>
        </p:nvSpPr>
        <p:spPr>
          <a:xfrm>
            <a:off x="4636974" y="2831585"/>
            <a:ext cx="51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day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8ACD8-CE98-F845-BC7B-2B63759E2A1F}"/>
              </a:ext>
            </a:extLst>
          </p:cNvPr>
          <p:cNvSpPr txBox="1"/>
          <p:nvPr/>
        </p:nvSpPr>
        <p:spPr>
          <a:xfrm>
            <a:off x="5228141" y="2831585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file path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0684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453</Words>
  <Application>Microsoft Macintosh PowerPoint</Application>
  <PresentationFormat>와이드스크린</PresentationFormat>
  <Paragraphs>86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테마</vt:lpstr>
      <vt:lpstr>Bulk RNA seq</vt:lpstr>
      <vt:lpstr>Gene Express Omnibus </vt:lpstr>
      <vt:lpstr>PowerPoint 프레젠테이션</vt:lpstr>
      <vt:lpstr>논문 간략 소개</vt:lpstr>
      <vt:lpstr>논문 데이터 다운로드</vt:lpstr>
      <vt:lpstr>PowerPoint 프레젠테이션</vt:lpstr>
      <vt:lpstr>PowerPoint 프레젠테이션</vt:lpstr>
      <vt:lpstr>데이터 처리</vt:lpstr>
      <vt:lpstr>데이터 처리 목표 (1) group table</vt:lpstr>
      <vt:lpstr>데이터 처리 목표 (2) Count table</vt:lpstr>
      <vt:lpstr>R 기본</vt:lpstr>
      <vt:lpstr>자료형: 벡터, 행렬, 데이터프레임</vt:lpstr>
      <vt:lpstr>벡터 선언</vt:lpstr>
      <vt:lpstr>정규표현식</vt:lpstr>
      <vt:lpstr>핵심 함수 소개</vt:lpstr>
      <vt:lpstr>핵심 함수: list.files</vt:lpstr>
      <vt:lpstr>핵심함수: rbind, cbind, merge</vt:lpstr>
      <vt:lpstr>핵심 함수: substring</vt:lpstr>
      <vt:lpstr>핵심 함수: 정규표현식 관련 함수</vt:lpstr>
      <vt:lpstr>핵심 함수: sapply</vt:lpstr>
      <vt:lpstr>실습 진행 및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Bulk RNA seq</dc:title>
  <dc:creator>jeong kh</dc:creator>
  <cp:lastModifiedBy>jeong kh</cp:lastModifiedBy>
  <cp:revision>32</cp:revision>
  <dcterms:created xsi:type="dcterms:W3CDTF">2022-04-06T02:23:18Z</dcterms:created>
  <dcterms:modified xsi:type="dcterms:W3CDTF">2022-04-06T04:33:51Z</dcterms:modified>
</cp:coreProperties>
</file>